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301" r:id="rId3"/>
    <p:sldId id="264" r:id="rId4"/>
    <p:sldId id="302" r:id="rId5"/>
    <p:sldId id="303" r:id="rId6"/>
    <p:sldId id="333" r:id="rId7"/>
    <p:sldId id="334" r:id="rId8"/>
    <p:sldId id="304" r:id="rId9"/>
    <p:sldId id="305" r:id="rId10"/>
    <p:sldId id="335" r:id="rId11"/>
    <p:sldId id="306" r:id="rId12"/>
    <p:sldId id="336" r:id="rId13"/>
    <p:sldId id="307" r:id="rId14"/>
    <p:sldId id="337" r:id="rId15"/>
    <p:sldId id="310" r:id="rId16"/>
    <p:sldId id="340" r:id="rId17"/>
    <p:sldId id="311" r:id="rId18"/>
    <p:sldId id="341" r:id="rId19"/>
    <p:sldId id="312" r:id="rId20"/>
    <p:sldId id="342" r:id="rId21"/>
    <p:sldId id="313" r:id="rId22"/>
    <p:sldId id="343" r:id="rId23"/>
    <p:sldId id="314" r:id="rId24"/>
    <p:sldId id="344" r:id="rId25"/>
    <p:sldId id="315" r:id="rId26"/>
    <p:sldId id="345" r:id="rId27"/>
    <p:sldId id="316" r:id="rId28"/>
    <p:sldId id="346" r:id="rId29"/>
    <p:sldId id="317" r:id="rId30"/>
    <p:sldId id="347" r:id="rId31"/>
    <p:sldId id="318" r:id="rId32"/>
    <p:sldId id="348" r:id="rId33"/>
    <p:sldId id="319" r:id="rId34"/>
    <p:sldId id="349" r:id="rId35"/>
    <p:sldId id="320" r:id="rId36"/>
    <p:sldId id="350" r:id="rId37"/>
    <p:sldId id="321" r:id="rId38"/>
    <p:sldId id="352" r:id="rId39"/>
    <p:sldId id="323" r:id="rId40"/>
    <p:sldId id="353" r:id="rId41"/>
    <p:sldId id="355" r:id="rId42"/>
    <p:sldId id="356" r:id="rId43"/>
    <p:sldId id="354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2776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1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97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1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84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30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95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845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08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12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0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6ACEF1-4919-41EA-BE5C-D1E425527311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37F84D-7AB3-4D54-8BCF-63BBD0398B2E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87984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6523" y="3834711"/>
            <a:ext cx="7851648" cy="18371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GB" sz="3100" dirty="0">
                <a:solidFill>
                  <a:schemeClr val="bg1"/>
                </a:solidFill>
                <a:effectLst/>
              </a:rPr>
              <a:t>Safety Evening  </a:t>
            </a:r>
            <a:br>
              <a:rPr lang="en-GB" sz="3100" dirty="0">
                <a:solidFill>
                  <a:schemeClr val="bg1"/>
                </a:solidFill>
                <a:effectLst/>
              </a:rPr>
            </a:br>
            <a:r>
              <a:rPr lang="en-GB" sz="3100" dirty="0">
                <a:solidFill>
                  <a:schemeClr val="bg1"/>
                </a:solidFill>
                <a:effectLst/>
              </a:rPr>
              <a:t>31 May 2025</a:t>
            </a:r>
            <a:br>
              <a:rPr lang="en-GB" sz="3100" dirty="0">
                <a:solidFill>
                  <a:schemeClr val="bg1"/>
                </a:solidFill>
                <a:effectLst/>
              </a:rPr>
            </a:br>
            <a:br>
              <a:rPr lang="en-GB" sz="3100" dirty="0">
                <a:solidFill>
                  <a:schemeClr val="bg1"/>
                </a:solidFill>
                <a:effectLst/>
              </a:rPr>
            </a:br>
            <a:r>
              <a:rPr lang="en-GB" sz="8900" dirty="0">
                <a:solidFill>
                  <a:schemeClr val="bg1"/>
                </a:solidFill>
                <a:effectLst/>
              </a:rPr>
              <a:t>Raising Safety Awareness</a:t>
            </a:r>
            <a:br>
              <a:rPr lang="en-GB" sz="3100" dirty="0">
                <a:solidFill>
                  <a:schemeClr val="bg1"/>
                </a:solidFill>
                <a:effectLst/>
              </a:rPr>
            </a:br>
            <a:r>
              <a:rPr lang="en-GB" sz="3100" dirty="0">
                <a:solidFill>
                  <a:schemeClr val="bg1"/>
                </a:solidFill>
                <a:effectLst/>
              </a:rPr>
              <a:t> </a:t>
            </a:r>
            <a:br>
              <a:rPr lang="en-GB" sz="3100" dirty="0">
                <a:solidFill>
                  <a:schemeClr val="bg1"/>
                </a:solidFill>
                <a:effectLst/>
              </a:rPr>
            </a:br>
            <a:r>
              <a:rPr lang="en-GB" sz="3100" dirty="0">
                <a:solidFill>
                  <a:schemeClr val="bg1"/>
                </a:solidFill>
                <a:effectLst/>
              </a:rPr>
              <a:t>Safety Officer</a:t>
            </a:r>
            <a:br>
              <a:rPr lang="en-GB" sz="3100" dirty="0">
                <a:solidFill>
                  <a:schemeClr val="bg1"/>
                </a:solidFill>
                <a:effectLst/>
              </a:rPr>
            </a:br>
            <a:r>
              <a:rPr lang="en-GB" sz="3100" dirty="0">
                <a:solidFill>
                  <a:schemeClr val="bg1"/>
                </a:solidFill>
                <a:effectLst/>
              </a:rPr>
              <a:t>John Thomson</a:t>
            </a:r>
            <a:br>
              <a:rPr lang="en-GB" sz="2000" dirty="0">
                <a:solidFill>
                  <a:schemeClr val="bg1"/>
                </a:solidFill>
                <a:effectLst/>
              </a:rPr>
            </a:br>
            <a:br>
              <a:rPr lang="en-GB" sz="2000" dirty="0">
                <a:solidFill>
                  <a:schemeClr val="bg1"/>
                </a:solidFill>
                <a:effectLst/>
              </a:rPr>
            </a:br>
            <a:br>
              <a:rPr lang="en-GB" sz="2000" dirty="0">
                <a:solidFill>
                  <a:schemeClr val="bg1"/>
                </a:solidFill>
                <a:effectLst/>
              </a:rPr>
            </a:br>
            <a:br>
              <a:rPr lang="en-GB" sz="2000" dirty="0">
                <a:solidFill>
                  <a:schemeClr val="bg1"/>
                </a:solidFill>
                <a:effectLst/>
              </a:rPr>
            </a:br>
            <a:br>
              <a:rPr lang="en-GB" sz="2000" dirty="0">
                <a:solidFill>
                  <a:schemeClr val="bg1"/>
                </a:solidFill>
                <a:effectLst/>
              </a:rPr>
            </a:br>
            <a:br>
              <a:rPr lang="en-GB" dirty="0">
                <a:solidFill>
                  <a:schemeClr val="bg1"/>
                </a:solidFill>
                <a:effectLst/>
              </a:rPr>
            </a:b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75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7282A2-D513-1756-185B-656A3CEB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DF9B51-4C71-E605-6638-8CA2853E4DA8}"/>
              </a:ext>
            </a:extLst>
          </p:cNvPr>
          <p:cNvSpPr/>
          <p:nvPr/>
        </p:nvSpPr>
        <p:spPr>
          <a:xfrm>
            <a:off x="751441" y="105021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these represent the rolling recency requirements to maintain the validity of a SPL?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FE3AFA-D993-6A39-392C-93351EE0D234}"/>
              </a:ext>
            </a:extLst>
          </p:cNvPr>
          <p:cNvSpPr/>
          <p:nvPr/>
        </p:nvSpPr>
        <p:spPr>
          <a:xfrm>
            <a:off x="751441" y="2225534"/>
            <a:ext cx="1068911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Within the last 2 years: 5 hours; 15 launches; and two training flights with an FI(S)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Within the last 12 months: 5 launches and 5 hours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Within the last 18 months: 5 hours and at least 1 training flight with an FI(S)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Within the last 12 months:  5 hours; 5 launches; and at least 1 training flight with an FI(S)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A10E99-FD86-60F0-7427-F876920D2BF2}"/>
              </a:ext>
            </a:extLst>
          </p:cNvPr>
          <p:cNvSpPr txBox="1"/>
          <p:nvPr/>
        </p:nvSpPr>
        <p:spPr>
          <a:xfrm>
            <a:off x="6847442" y="5857297"/>
            <a:ext cx="49035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en-GB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regulation SFCL.160 </a:t>
            </a:r>
            <a: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gives full details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0350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742C4B-FFE5-9C28-1E80-953AFC661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DC5269D-B0A2-0208-11F4-DB7D697CFE95}"/>
              </a:ext>
            </a:extLst>
          </p:cNvPr>
          <p:cNvSpPr/>
          <p:nvPr/>
        </p:nvSpPr>
        <p:spPr>
          <a:xfrm>
            <a:off x="751441" y="1067890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TEM, the T stands for which of the following?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E03F90-D3C6-520B-DEB9-3CD7B6A02B36}"/>
              </a:ext>
            </a:extLst>
          </p:cNvPr>
          <p:cNvSpPr/>
          <p:nvPr/>
        </p:nvSpPr>
        <p:spPr>
          <a:xfrm>
            <a:off x="751441" y="1885066"/>
            <a:ext cx="1068911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Timing, this refers to the importance of timely action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Threats, these are external factors that have the potential to compromise flight safety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Threats, these are actions or decisions that deviate from intended plans or procedures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Timing, this refers to the requirement to only fly during daylight hours</a:t>
            </a:r>
          </a:p>
        </p:txBody>
      </p:sp>
    </p:spTree>
    <p:extLst>
      <p:ext uri="{BB962C8B-B14F-4D97-AF65-F5344CB8AC3E}">
        <p14:creationId xmlns:p14="http://schemas.microsoft.com/office/powerpoint/2010/main" val="81698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74DEF4-B2F9-B2BF-E518-CB635295B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A886C0-8C9A-3863-1FEA-49EFFDA7C86C}"/>
              </a:ext>
            </a:extLst>
          </p:cNvPr>
          <p:cNvSpPr/>
          <p:nvPr/>
        </p:nvSpPr>
        <p:spPr>
          <a:xfrm>
            <a:off x="751441" y="1067890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TEM, the T stands for which of the following?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45C2C3-A11E-05A6-77A1-59433B1C0B2F}"/>
              </a:ext>
            </a:extLst>
          </p:cNvPr>
          <p:cNvSpPr/>
          <p:nvPr/>
        </p:nvSpPr>
        <p:spPr>
          <a:xfrm>
            <a:off x="751441" y="1885066"/>
            <a:ext cx="1068911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Timing, this refers to the importance of timely action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Threats, these are external factors that have the potential to compromise flight safety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Threats, these are actions or decisions that deviate from intended plans or procedures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Timing, this refers to the requirement to only fly during daylight hours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3CAF37-8B1C-A32A-E326-2578F614F1CA}"/>
              </a:ext>
            </a:extLst>
          </p:cNvPr>
          <p:cNvSpPr txBox="1"/>
          <p:nvPr/>
        </p:nvSpPr>
        <p:spPr>
          <a:xfrm>
            <a:off x="3754877" y="5457218"/>
            <a:ext cx="7986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 – Threat and Error Management is a crucial concept that empowers pilots to identify, assess, and mitigate potential risks before they escalate into hazardous situations.</a:t>
            </a:r>
            <a:endParaRPr lang="en-GB" sz="24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29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09B8BA-C16B-2CAD-77AB-CA8586DC2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5BF220-CB05-D933-3167-387BE8A1F3D6}"/>
              </a:ext>
            </a:extLst>
          </p:cNvPr>
          <p:cNvSpPr/>
          <p:nvPr/>
        </p:nvSpPr>
        <p:spPr>
          <a:xfrm>
            <a:off x="751441" y="105816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minimum altitude, above which an average person may experience some symptoms of hypoxia?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6F4D4B-B31C-D750-34B3-3B8B5F154605}"/>
              </a:ext>
            </a:extLst>
          </p:cNvPr>
          <p:cNvSpPr/>
          <p:nvPr/>
        </p:nvSpPr>
        <p:spPr>
          <a:xfrm>
            <a:off x="751441" y="2241070"/>
            <a:ext cx="1068911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10,000 feet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15,000 feet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5,000 feet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18,000 feet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39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21235D-F0CD-D874-5AC4-0043E2E98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3F1B8C-DEA5-2441-6F98-651DD960008B}"/>
              </a:ext>
            </a:extLst>
          </p:cNvPr>
          <p:cNvSpPr/>
          <p:nvPr/>
        </p:nvSpPr>
        <p:spPr>
          <a:xfrm>
            <a:off x="751441" y="105816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minimum altitude, above which an average person may experience some symptoms of hypoxia?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89C8C9-FBCC-FC80-61ED-570CB2620090}"/>
              </a:ext>
            </a:extLst>
          </p:cNvPr>
          <p:cNvSpPr/>
          <p:nvPr/>
        </p:nvSpPr>
        <p:spPr>
          <a:xfrm>
            <a:off x="751441" y="224107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10,000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15,000 feet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5,000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18,000 feet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E65C1-AB88-388F-C940-FDE2EB8FA745}"/>
              </a:ext>
            </a:extLst>
          </p:cNvPr>
          <p:cNvSpPr txBox="1"/>
          <p:nvPr/>
        </p:nvSpPr>
        <p:spPr>
          <a:xfrm>
            <a:off x="751441" y="4870528"/>
            <a:ext cx="100225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CAA Safety Sense Document on Mountain Flying Safety: Above 5,000 ft you may experience some loss of mental capacity and degradation of eyesight.</a:t>
            </a:r>
          </a:p>
        </p:txBody>
      </p:sp>
    </p:spTree>
    <p:extLst>
      <p:ext uri="{BB962C8B-B14F-4D97-AF65-F5344CB8AC3E}">
        <p14:creationId xmlns:p14="http://schemas.microsoft.com/office/powerpoint/2010/main" val="342078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0897E-0594-9504-C336-23422514F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A232E0-8857-35E1-159E-81BBA6791485}"/>
              </a:ext>
            </a:extLst>
          </p:cNvPr>
          <p:cNvSpPr/>
          <p:nvPr/>
        </p:nvSpPr>
        <p:spPr>
          <a:xfrm>
            <a:off x="751441" y="1044980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flying at 50kt in a medium turn (35</a:t>
            </a:r>
            <a:r>
              <a:rPr lang="en-GB" sz="3200" kern="1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when you meet 6kt sink.  How much height will you lose if you complete a full turn in the sink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AE4C51-23ED-609E-2A50-669BFD2B5590}"/>
              </a:ext>
            </a:extLst>
          </p:cNvPr>
          <p:cNvSpPr/>
          <p:nvPr/>
        </p:nvSpPr>
        <p:spPr>
          <a:xfrm>
            <a:off x="751441" y="2789738"/>
            <a:ext cx="106891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120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180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240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300 feet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0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4A52A9-4304-C551-C4A1-466D79CAA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59DDD3-32C1-033D-5E75-CBF421B3C562}"/>
              </a:ext>
            </a:extLst>
          </p:cNvPr>
          <p:cNvSpPr/>
          <p:nvPr/>
        </p:nvSpPr>
        <p:spPr>
          <a:xfrm>
            <a:off x="751441" y="1044980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flying at 50kt in a medium turn (35</a:t>
            </a:r>
            <a:r>
              <a:rPr lang="en-GB" sz="3200" kern="1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when you meet 6kt sink.  How much height will you lose if you complete a full turn in the sink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922151-B7DE-8355-3F17-D5588A22F743}"/>
              </a:ext>
            </a:extLst>
          </p:cNvPr>
          <p:cNvSpPr/>
          <p:nvPr/>
        </p:nvSpPr>
        <p:spPr>
          <a:xfrm>
            <a:off x="751441" y="261464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120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180 feet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240 feet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300 feet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E5252-0C6E-0F8E-BB65-3FB175D91FAE}"/>
              </a:ext>
            </a:extLst>
          </p:cNvPr>
          <p:cNvSpPr txBox="1"/>
          <p:nvPr/>
        </p:nvSpPr>
        <p:spPr>
          <a:xfrm>
            <a:off x="751441" y="5274411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360</a:t>
            </a:r>
            <a:r>
              <a:rPr lang="en-GB" sz="3200" b="1" kern="1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turn at 35</a:t>
            </a:r>
            <a:r>
              <a:rPr lang="en-GB" sz="3200" b="1" kern="100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bank and at 50kt will take 24 seconds.  24 seconds at 600fpm = 240 feet</a:t>
            </a:r>
          </a:p>
        </p:txBody>
      </p:sp>
    </p:spTree>
    <p:extLst>
      <p:ext uri="{BB962C8B-B14F-4D97-AF65-F5344CB8AC3E}">
        <p14:creationId xmlns:p14="http://schemas.microsoft.com/office/powerpoint/2010/main" val="41684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951529-D932-7709-D225-053D18ADE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8AA22B-4283-2FF9-41DE-A0CD7C5EA57F}"/>
              </a:ext>
            </a:extLst>
          </p:cNvPr>
          <p:cNvSpPr/>
          <p:nvPr/>
        </p:nvSpPr>
        <p:spPr>
          <a:xfrm>
            <a:off x="751441" y="1116527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flying on a ridge in thermic conditions, why should you avoid flying at minimum sink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3DBDA5-0B23-8B2B-43DD-3A637773AA3A}"/>
              </a:ext>
            </a:extLst>
          </p:cNvPr>
          <p:cNvSpPr/>
          <p:nvPr/>
        </p:nvSpPr>
        <p:spPr>
          <a:xfrm>
            <a:off x="673620" y="2397948"/>
            <a:ext cx="106891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You are close to the stall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Control authority is reduced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Both of the above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None of the above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1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8E5068-880E-AA3C-E478-0BEC6667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E1F8585-6CA3-B78F-A83F-171EEEC42F07}"/>
              </a:ext>
            </a:extLst>
          </p:cNvPr>
          <p:cNvSpPr/>
          <p:nvPr/>
        </p:nvSpPr>
        <p:spPr>
          <a:xfrm>
            <a:off x="751441" y="1116527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flying on a ridge in thermic conditions, why should you avoid flying at minimum sink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4ED6A0-C96D-573B-A6B0-78CDAE61C242}"/>
              </a:ext>
            </a:extLst>
          </p:cNvPr>
          <p:cNvSpPr/>
          <p:nvPr/>
        </p:nvSpPr>
        <p:spPr>
          <a:xfrm>
            <a:off x="673620" y="2397948"/>
            <a:ext cx="106891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You are close to the stall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Control authority is reduced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Both of the above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None of the above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131571-34F0-4AED-B58D-38C8366990CA}"/>
              </a:ext>
            </a:extLst>
          </p:cNvPr>
          <p:cNvSpPr txBox="1"/>
          <p:nvPr/>
        </p:nvSpPr>
        <p:spPr>
          <a:xfrm>
            <a:off x="751441" y="5029438"/>
            <a:ext cx="100225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strong updraft may push the wing past its stalling angle.  A strong thermal rising under 1 wing may bank the glider even if full control deflection is applied.  </a:t>
            </a:r>
          </a:p>
        </p:txBody>
      </p:sp>
    </p:spTree>
    <p:extLst>
      <p:ext uri="{BB962C8B-B14F-4D97-AF65-F5344CB8AC3E}">
        <p14:creationId xmlns:p14="http://schemas.microsoft.com/office/powerpoint/2010/main" val="398133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B28EDD-595A-A68C-1841-A8ABD5981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E79EE0-FE1F-1CB4-C15B-A0565C5AA388}"/>
              </a:ext>
            </a:extLst>
          </p:cNvPr>
          <p:cNvSpPr/>
          <p:nvPr/>
        </p:nvSpPr>
        <p:spPr>
          <a:xfrm>
            <a:off x="751441" y="970613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returning to the site from far downwind on a strong wind day.  Which speed will likely provide the best chance of making it back?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F39B71-CA46-A6E8-C431-F34F03F7A148}"/>
              </a:ext>
            </a:extLst>
          </p:cNvPr>
          <p:cNvSpPr/>
          <p:nvPr/>
        </p:nvSpPr>
        <p:spPr>
          <a:xfrm>
            <a:off x="751441" y="2809194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Minimum sink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Minimum sink + ½ the wind speed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Best glide 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Best glide + ½ the wind speed </a:t>
            </a:r>
          </a:p>
        </p:txBody>
      </p:sp>
    </p:spTree>
    <p:extLst>
      <p:ext uri="{BB962C8B-B14F-4D97-AF65-F5344CB8AC3E}">
        <p14:creationId xmlns:p14="http://schemas.microsoft.com/office/powerpoint/2010/main" val="192693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553F5D-057F-4932-95FF-5461B29263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143" y="1045019"/>
            <a:ext cx="10468864" cy="835390"/>
          </a:xfrm>
        </p:spPr>
        <p:txBody>
          <a:bodyPr anchor="t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n-GB" sz="5300" dirty="0">
                <a:solidFill>
                  <a:prstClr val="black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Safety Aware Are You?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C02318-D520-4980-A4C5-AA19B15D9156}"/>
              </a:ext>
            </a:extLst>
          </p:cNvPr>
          <p:cNvSpPr/>
          <p:nvPr/>
        </p:nvSpPr>
        <p:spPr>
          <a:xfrm>
            <a:off x="900739" y="1217430"/>
            <a:ext cx="106891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1D04A3-4A4D-4C29-9C37-D2BFE81A9480}"/>
              </a:ext>
            </a:extLst>
          </p:cNvPr>
          <p:cNvSpPr/>
          <p:nvPr/>
        </p:nvSpPr>
        <p:spPr>
          <a:xfrm>
            <a:off x="900739" y="2455448"/>
            <a:ext cx="106891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following slides </a:t>
            </a:r>
            <a:r>
              <a:rPr lang="en-GB" sz="360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contain 20 </a:t>
            </a:r>
            <a:r>
              <a:rPr lang="en-GB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safety-related questions.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18C9A2-931D-4CC5-9916-B0A7E6F68762}"/>
              </a:ext>
            </a:extLst>
          </p:cNvPr>
          <p:cNvSpPr/>
          <p:nvPr/>
        </p:nvSpPr>
        <p:spPr>
          <a:xfrm>
            <a:off x="900739" y="3791690"/>
            <a:ext cx="106891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many will you get correct?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1BCAEE-AE48-4024-B44F-22883A662931}"/>
              </a:ext>
            </a:extLst>
          </p:cNvPr>
          <p:cNvSpPr/>
          <p:nvPr/>
        </p:nvSpPr>
        <p:spPr>
          <a:xfrm>
            <a:off x="900739" y="4573934"/>
            <a:ext cx="106891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anyone get 100% correct?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DDB2AE-5B18-6602-C2C9-9A36694931CB}"/>
              </a:ext>
            </a:extLst>
          </p:cNvPr>
          <p:cNvSpPr txBox="1"/>
          <p:nvPr/>
        </p:nvSpPr>
        <p:spPr>
          <a:xfrm>
            <a:off x="900739" y="5356178"/>
            <a:ext cx="101032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Keep your own score - it will not be publicised!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08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B565E-E19D-C936-8AB7-6B0E9EF67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E9B1FB-48BF-2884-B7B5-7569D661F21A}"/>
              </a:ext>
            </a:extLst>
          </p:cNvPr>
          <p:cNvSpPr/>
          <p:nvPr/>
        </p:nvSpPr>
        <p:spPr>
          <a:xfrm>
            <a:off x="751441" y="970613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returning to the site from far downwind on a strong wind day.  Which speed will likely provide the best chance of making it back?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657BC5-B2E5-1EB9-CCED-9EBA28823119}"/>
              </a:ext>
            </a:extLst>
          </p:cNvPr>
          <p:cNvSpPr/>
          <p:nvPr/>
        </p:nvSpPr>
        <p:spPr>
          <a:xfrm>
            <a:off x="751441" y="2717288"/>
            <a:ext cx="106891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Minimum sink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Minimum sink + ½ the wind speed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Best glide 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Best glide + ½ the wind speed 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DD4067-2078-71D5-D490-2CD6698D871D}"/>
              </a:ext>
            </a:extLst>
          </p:cNvPr>
          <p:cNvSpPr txBox="1"/>
          <p:nvPr/>
        </p:nvSpPr>
        <p:spPr>
          <a:xfrm>
            <a:off x="751441" y="5348778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wind is reducing your glide angle relative to the ground and extra speed is needed to compensate for this.</a:t>
            </a:r>
          </a:p>
        </p:txBody>
      </p:sp>
    </p:spTree>
    <p:extLst>
      <p:ext uri="{BB962C8B-B14F-4D97-AF65-F5344CB8AC3E}">
        <p14:creationId xmlns:p14="http://schemas.microsoft.com/office/powerpoint/2010/main" val="13004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52A591-640C-F0A0-E20E-125F73F59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9C0645-1217-D71F-E311-3CFA7A5B86D7}"/>
              </a:ext>
            </a:extLst>
          </p:cNvPr>
          <p:cNvSpPr/>
          <p:nvPr/>
        </p:nvSpPr>
        <p:spPr>
          <a:xfrm>
            <a:off x="751441" y="1044980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returning to the site from far 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upwind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a strong wind day.  Which speed will likely provide the best chance of making it back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712EC8-00F0-99C1-FF80-637BD3CB2ED6}"/>
              </a:ext>
            </a:extLst>
          </p:cNvPr>
          <p:cNvSpPr/>
          <p:nvPr/>
        </p:nvSpPr>
        <p:spPr>
          <a:xfrm>
            <a:off x="751441" y="2981477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Minimum sink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Minimum sink + ½ the wind speed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Best glide 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Best glide + ½ the wind speed </a:t>
            </a:r>
          </a:p>
        </p:txBody>
      </p:sp>
    </p:spTree>
    <p:extLst>
      <p:ext uri="{BB962C8B-B14F-4D97-AF65-F5344CB8AC3E}">
        <p14:creationId xmlns:p14="http://schemas.microsoft.com/office/powerpoint/2010/main" val="14860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3486A9-F715-F9CC-7FD9-DCE2C72CF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732A22-C816-242A-A9F5-DEA557A81099}"/>
              </a:ext>
            </a:extLst>
          </p:cNvPr>
          <p:cNvSpPr/>
          <p:nvPr/>
        </p:nvSpPr>
        <p:spPr>
          <a:xfrm>
            <a:off x="751441" y="1044980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returning to the site from far 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upwind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a strong wind day.  Which speed will likely provide the best chance of making it back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7926F3-2DBF-534D-A319-E9FDC34ABEDB}"/>
              </a:ext>
            </a:extLst>
          </p:cNvPr>
          <p:cNvSpPr/>
          <p:nvPr/>
        </p:nvSpPr>
        <p:spPr>
          <a:xfrm>
            <a:off x="751441" y="2614640"/>
            <a:ext cx="106891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Minimum sink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Minimum sink + ½ the wind speed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Best glide 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Best glide + ½ the wind speed 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7E745A-0B49-F89A-2A23-4ECD49E89760}"/>
              </a:ext>
            </a:extLst>
          </p:cNvPr>
          <p:cNvSpPr txBox="1"/>
          <p:nvPr/>
        </p:nvSpPr>
        <p:spPr>
          <a:xfrm>
            <a:off x="751441" y="4914487"/>
            <a:ext cx="100225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wind is contributing to your speed over the ground, flying at minimum sink maximises the time that the wind has to help you.</a:t>
            </a:r>
          </a:p>
        </p:txBody>
      </p:sp>
    </p:spTree>
    <p:extLst>
      <p:ext uri="{BB962C8B-B14F-4D97-AF65-F5344CB8AC3E}">
        <p14:creationId xmlns:p14="http://schemas.microsoft.com/office/powerpoint/2010/main" val="160821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8F9C88-1573-6E4E-82A2-453A08364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E80177-4515-B16E-117E-A298ECC0FC4D}"/>
              </a:ext>
            </a:extLst>
          </p:cNvPr>
          <p:cNvSpPr/>
          <p:nvPr/>
        </p:nvSpPr>
        <p:spPr>
          <a:xfrm>
            <a:off x="751441" y="105816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these is NOT one the components of the “6S” mnemonic for field selection, if looking to land out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620C0E-D0FF-9128-C7BC-DC4E1BF0BC2C}"/>
              </a:ext>
            </a:extLst>
          </p:cNvPr>
          <p:cNvSpPr/>
          <p:nvPr/>
        </p:nvSpPr>
        <p:spPr>
          <a:xfrm>
            <a:off x="751441" y="2620012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Stock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Surface Wind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Surroundings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Situational Awareness</a:t>
            </a:r>
          </a:p>
        </p:txBody>
      </p:sp>
    </p:spTree>
    <p:extLst>
      <p:ext uri="{BB962C8B-B14F-4D97-AF65-F5344CB8AC3E}">
        <p14:creationId xmlns:p14="http://schemas.microsoft.com/office/powerpoint/2010/main" val="7005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A5CAC1-C1E8-7CD9-9874-240D36C9A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2B42D2-BF0C-01AB-DA59-9E4880143867}"/>
              </a:ext>
            </a:extLst>
          </p:cNvPr>
          <p:cNvSpPr/>
          <p:nvPr/>
        </p:nvSpPr>
        <p:spPr>
          <a:xfrm>
            <a:off x="751441" y="105816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these is NOT one the components of the “6S” mnemonic for field selection, if looking to land out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ACD7A-8073-0E5E-0E00-3EA5134B10CD}"/>
              </a:ext>
            </a:extLst>
          </p:cNvPr>
          <p:cNvSpPr/>
          <p:nvPr/>
        </p:nvSpPr>
        <p:spPr>
          <a:xfrm>
            <a:off x="751441" y="2269816"/>
            <a:ext cx="106891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Stock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Surface Wind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Surroundings</a:t>
            </a:r>
          </a:p>
          <a:p>
            <a:pPr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Situational Awareness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D880EB-98EF-F33B-C69E-E8BC430C2269}"/>
              </a:ext>
            </a:extLst>
          </p:cNvPr>
          <p:cNvSpPr txBox="1"/>
          <p:nvPr/>
        </p:nvSpPr>
        <p:spPr>
          <a:xfrm>
            <a:off x="751441" y="5191385"/>
            <a:ext cx="10022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Size, Slope, Surface, Stock, Surface Winds, Surroundings</a:t>
            </a:r>
          </a:p>
        </p:txBody>
      </p:sp>
    </p:spTree>
    <p:extLst>
      <p:ext uri="{BB962C8B-B14F-4D97-AF65-F5344CB8AC3E}">
        <p14:creationId xmlns:p14="http://schemas.microsoft.com/office/powerpoint/2010/main" val="275300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275DB8-6553-76E8-8D40-10EB02FCA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AF3274-5AA9-7382-D807-62E71A88F4EE}"/>
              </a:ext>
            </a:extLst>
          </p:cNvPr>
          <p:cNvSpPr/>
          <p:nvPr/>
        </p:nvSpPr>
        <p:spPr>
          <a:xfrm>
            <a:off x="751441" y="1320809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flying, how close you can approach any person, vessel, vehicle or structure (excluding when taking off or landing)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7180DF-F01F-7126-0203-828DFC9FA4B1}"/>
              </a:ext>
            </a:extLst>
          </p:cNvPr>
          <p:cNvSpPr/>
          <p:nvPr/>
        </p:nvSpPr>
        <p:spPr>
          <a:xfrm>
            <a:off x="751441" y="2877286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200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500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1,000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13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3F3012-A20C-EC0F-D8D2-3C80C7CB2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574128-B08E-855C-AEFA-669BB24B26E0}"/>
              </a:ext>
            </a:extLst>
          </p:cNvPr>
          <p:cNvSpPr/>
          <p:nvPr/>
        </p:nvSpPr>
        <p:spPr>
          <a:xfrm>
            <a:off x="751441" y="1067889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flying, how close you can approach any person, vessel, vehicle or structure (excluding when taking off or landing)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3F6608-960E-E18F-5F1E-202B830EC289}"/>
              </a:ext>
            </a:extLst>
          </p:cNvPr>
          <p:cNvSpPr/>
          <p:nvPr/>
        </p:nvSpPr>
        <p:spPr>
          <a:xfrm>
            <a:off x="751441" y="2379873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200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200"/>
              </a:spcAft>
            </a:pPr>
            <a:r>
              <a:rPr lang="en-US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500 feet</a:t>
            </a:r>
            <a:endParaRPr lang="en-GB" sz="32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1,000 feet</a:t>
            </a:r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B783D6-BC83-19B0-C224-54D152D7D331}"/>
              </a:ext>
            </a:extLst>
          </p:cNvPr>
          <p:cNvSpPr txBox="1"/>
          <p:nvPr/>
        </p:nvSpPr>
        <p:spPr>
          <a:xfrm>
            <a:off x="751441" y="5005281"/>
            <a:ext cx="100225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are UK exemptions 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this which apply to g</a:t>
            </a:r>
            <a:r>
              <a:rPr lang="en-GB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liders</a:t>
            </a:r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when hill soaring or to tugs p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icking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up or dropping off towing apparatus at an aerodrome.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69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D7F7F2-3C90-BCBC-0D0E-D15FD34EF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779F67-ECCF-6CFD-B9D0-9A11A3BAFAE7}"/>
              </a:ext>
            </a:extLst>
          </p:cNvPr>
          <p:cNvSpPr/>
          <p:nvPr/>
        </p:nvSpPr>
        <p:spPr>
          <a:xfrm>
            <a:off x="751441" y="1544545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are 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effects of operating with an under inflated main wheel?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C10631-AFEB-CBAC-FEB7-5B3E5C2704D0}"/>
              </a:ext>
            </a:extLst>
          </p:cNvPr>
          <p:cNvSpPr/>
          <p:nvPr/>
        </p:nvSpPr>
        <p:spPr>
          <a:xfrm>
            <a:off x="751441" y="2974354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wheel’s ability to absorb landing shocks will be reduced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inner tube and/or valve may be damaged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ground run on take off will be longer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The ground run on landing will be longer</a:t>
            </a:r>
          </a:p>
        </p:txBody>
      </p:sp>
    </p:spTree>
    <p:extLst>
      <p:ext uri="{BB962C8B-B14F-4D97-AF65-F5344CB8AC3E}">
        <p14:creationId xmlns:p14="http://schemas.microsoft.com/office/powerpoint/2010/main" val="346447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80E0C7-C922-0111-CEF0-5B5DB071F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E57003-2D3C-98D5-28AC-AD0E1A878827}"/>
              </a:ext>
            </a:extLst>
          </p:cNvPr>
          <p:cNvSpPr/>
          <p:nvPr/>
        </p:nvSpPr>
        <p:spPr>
          <a:xfrm>
            <a:off x="751441" y="1213804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are 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effects of operating with an under inflated main wheel tyre?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718D13-F552-C594-0B9D-67E6EAA35831}"/>
              </a:ext>
            </a:extLst>
          </p:cNvPr>
          <p:cNvSpPr/>
          <p:nvPr/>
        </p:nvSpPr>
        <p:spPr>
          <a:xfrm>
            <a:off x="751441" y="261464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wheel’s ability to absorb landing shocks will be reduced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inner tube and/or valve may be damaged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ground run on take off will be longer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The ground run on landing will be longer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C98993-A303-B861-CD64-BB79F5205397}"/>
              </a:ext>
            </a:extLst>
          </p:cNvPr>
          <p:cNvSpPr txBox="1"/>
          <p:nvPr/>
        </p:nvSpPr>
        <p:spPr>
          <a:xfrm>
            <a:off x="751441" y="5261229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soft tyre will increase the rolling resistance of the wheel and so shorten the ground run when landing.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78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13132E-F72C-ACA4-9CCB-0F358D679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B8280A-7163-3FE7-A469-5C8301ED8581}"/>
              </a:ext>
            </a:extLst>
          </p:cNvPr>
          <p:cNvSpPr/>
          <p:nvPr/>
        </p:nvSpPr>
        <p:spPr>
          <a:xfrm>
            <a:off x="751441" y="1238791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purpose of the yellow bug on a glider ASI?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1AF016-8C88-89F5-6162-C5300F581D6C}"/>
              </a:ext>
            </a:extLst>
          </p:cNvPr>
          <p:cNvSpPr/>
          <p:nvPr/>
        </p:nvSpPr>
        <p:spPr>
          <a:xfrm>
            <a:off x="751441" y="2002860"/>
            <a:ext cx="106891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It shows the best glide speed for no wind at maximum weight without water ballast 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It shows the minimum sink speed at maximum weight without water ballast 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It shows the minimum approach speed for no wind at maximum weight without water ballast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It shows the maximum speed to fly in rough air when carrying water ballast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3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C02318-D520-4980-A4C5-AA19B15D9156}"/>
              </a:ext>
            </a:extLst>
          </p:cNvPr>
          <p:cNvSpPr/>
          <p:nvPr/>
        </p:nvSpPr>
        <p:spPr>
          <a:xfrm>
            <a:off x="751441" y="1418085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much of your scan should be outside of the cockpit when you are in the circuit?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27B99F-3BC3-466D-AFB5-D3B3EF951C41}"/>
              </a:ext>
            </a:extLst>
          </p:cNvPr>
          <p:cNvSpPr/>
          <p:nvPr/>
        </p:nvSpPr>
        <p:spPr>
          <a:xfrm>
            <a:off x="751441" y="261464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50%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75%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85% 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100%</a:t>
            </a:r>
          </a:p>
        </p:txBody>
      </p:sp>
    </p:spTree>
    <p:extLst>
      <p:ext uri="{BB962C8B-B14F-4D97-AF65-F5344CB8AC3E}">
        <p14:creationId xmlns:p14="http://schemas.microsoft.com/office/powerpoint/2010/main" val="322383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A08DB3-9C61-24E6-C03F-7D33C8F24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EBFDD1-9BBB-CE41-B0C2-C2E3F5C8E428}"/>
              </a:ext>
            </a:extLst>
          </p:cNvPr>
          <p:cNvSpPr/>
          <p:nvPr/>
        </p:nvSpPr>
        <p:spPr>
          <a:xfrm>
            <a:off x="751441" y="1238791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purpose of the yellow bug on a glider ASI?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73506A-3F03-7CB8-7DB0-BC4256D63FC2}"/>
              </a:ext>
            </a:extLst>
          </p:cNvPr>
          <p:cNvSpPr/>
          <p:nvPr/>
        </p:nvSpPr>
        <p:spPr>
          <a:xfrm>
            <a:off x="751441" y="2002860"/>
            <a:ext cx="106891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It shows the best glide speed for no wind at maximum weight without water ballast 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It shows the minimum sink speed at maximum weight without water ballast </a:t>
            </a:r>
          </a:p>
          <a:p>
            <a:pPr lvl="0">
              <a:spcAft>
                <a:spcPts val="6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It shows the minimum approach speed for no wind at maximum weight without water ballast</a:t>
            </a:r>
          </a:p>
          <a:p>
            <a:pPr lvl="0"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It shows the maximum speed to fly in rough air when carrying water ballast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756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7C960B-4234-A16C-0157-28999060D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AF8DEE-71D4-2840-8018-8CA0A9601A5E}"/>
              </a:ext>
            </a:extLst>
          </p:cNvPr>
          <p:cNvSpPr/>
          <p:nvPr/>
        </p:nvSpPr>
        <p:spPr>
          <a:xfrm>
            <a:off x="751441" y="1579450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is NOT part of the HASSLL check?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643B8D-A3D2-47B8-40AE-F6F73C4D0CF3}"/>
              </a:ext>
            </a:extLst>
          </p:cNvPr>
          <p:cNvSpPr/>
          <p:nvPr/>
        </p:nvSpPr>
        <p:spPr>
          <a:xfrm>
            <a:off x="751441" y="2614640"/>
            <a:ext cx="1068911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Height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Location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Straps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Speed 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97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7C2436-E7FC-3DBD-FEB3-9F48406C1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E4E0D74-9567-6AE4-4716-77FE9A961C2A}"/>
              </a:ext>
            </a:extLst>
          </p:cNvPr>
          <p:cNvSpPr/>
          <p:nvPr/>
        </p:nvSpPr>
        <p:spPr>
          <a:xfrm>
            <a:off x="751441" y="1269010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is NOT part of the HASSLL check?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58D5C1-A6BF-2808-1C1A-A61C29302827}"/>
              </a:ext>
            </a:extLst>
          </p:cNvPr>
          <p:cNvSpPr/>
          <p:nvPr/>
        </p:nvSpPr>
        <p:spPr>
          <a:xfrm>
            <a:off x="751441" y="2115662"/>
            <a:ext cx="1068911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Height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Location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Straps</a:t>
            </a:r>
          </a:p>
          <a:p>
            <a:pPr lvl="0"/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Speed 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055C42-15F8-1983-0FF9-5A210ACBB201}"/>
              </a:ext>
            </a:extLst>
          </p:cNvPr>
          <p:cNvSpPr txBox="1"/>
          <p:nvPr/>
        </p:nvSpPr>
        <p:spPr>
          <a:xfrm>
            <a:off x="751441" y="4901306"/>
            <a:ext cx="104645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BGA Instructor Manual, Checklists: </a:t>
            </a:r>
          </a:p>
          <a:p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Height; Airframe; Straps; Security; Location; Lookout.</a:t>
            </a:r>
          </a:p>
        </p:txBody>
      </p:sp>
    </p:spTree>
    <p:extLst>
      <p:ext uri="{BB962C8B-B14F-4D97-AF65-F5344CB8AC3E}">
        <p14:creationId xmlns:p14="http://schemas.microsoft.com/office/powerpoint/2010/main" val="3190310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178EF6-B96E-5E54-B30B-876D986C0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5D8E19-0EA8-6509-52B8-E7D644B6E460}"/>
              </a:ext>
            </a:extLst>
          </p:cNvPr>
          <p:cNvSpPr/>
          <p:nvPr/>
        </p:nvSpPr>
        <p:spPr>
          <a:xfrm>
            <a:off x="751441" y="1205411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pulling out of a steep dive but you are approaching both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Vne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the g limit for the aircraft.  Do you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4E5BA9-C765-B657-C585-2FEACBC0279D}"/>
              </a:ext>
            </a:extLst>
          </p:cNvPr>
          <p:cNvSpPr/>
          <p:nvPr/>
        </p:nvSpPr>
        <p:spPr>
          <a:xfrm>
            <a:off x="751441" y="2614640"/>
            <a:ext cx="10689118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Pull harder to avoid over-speeding 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Open the airbrakes to avoid over-speeding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Reduce the back pressure on the stick to avoid too much g</a:t>
            </a:r>
          </a:p>
          <a:p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Enter a sideslip to avoid over-speeding</a:t>
            </a:r>
          </a:p>
        </p:txBody>
      </p:sp>
    </p:spTree>
    <p:extLst>
      <p:ext uri="{BB962C8B-B14F-4D97-AF65-F5344CB8AC3E}">
        <p14:creationId xmlns:p14="http://schemas.microsoft.com/office/powerpoint/2010/main" val="363114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C7D15D-5EC7-D082-AE4C-25BFFB0DF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A2D71C-B04A-8F96-17B2-D6A6C913D032}"/>
              </a:ext>
            </a:extLst>
          </p:cNvPr>
          <p:cNvSpPr/>
          <p:nvPr/>
        </p:nvSpPr>
        <p:spPr>
          <a:xfrm>
            <a:off x="751441" y="1106800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pulling out of a steep dive but you are approaching both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Vne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the g limit for the aircraft.  Do you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30FE27-EBB5-50DC-3580-F798736A45D2}"/>
              </a:ext>
            </a:extLst>
          </p:cNvPr>
          <p:cNvSpPr/>
          <p:nvPr/>
        </p:nvSpPr>
        <p:spPr>
          <a:xfrm>
            <a:off x="751441" y="2184018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Pull harder to avoid over-speeding 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Open the airbrakes to avoid over-speeding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Reduce the back pressure on the stick to avoid too much g</a:t>
            </a:r>
          </a:p>
          <a:p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Enter a sideslip to avoid over-speeding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6A420A-159C-FB2F-83E8-3221E652BE0C}"/>
              </a:ext>
            </a:extLst>
          </p:cNvPr>
          <p:cNvSpPr txBox="1"/>
          <p:nvPr/>
        </p:nvSpPr>
        <p:spPr>
          <a:xfrm>
            <a:off x="751441" y="4895246"/>
            <a:ext cx="104548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 is an elastic limit; Airbrakes reduce the G limit for the airframe; </a:t>
            </a:r>
          </a:p>
          <a:p>
            <a:r>
              <a:rPr lang="en-GB" sz="2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Flutter and airframe disintegration will occur at not much over </a:t>
            </a:r>
            <a:r>
              <a:rPr lang="en-GB" sz="2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Vne</a:t>
            </a:r>
            <a:r>
              <a:rPr lang="en-GB" sz="2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2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sideslip near </a:t>
            </a:r>
            <a:r>
              <a:rPr lang="en-GB" sz="28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Vne</a:t>
            </a:r>
            <a:r>
              <a:rPr lang="en-GB" sz="28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overstress the tail of the aircraft.</a:t>
            </a:r>
          </a:p>
        </p:txBody>
      </p:sp>
    </p:spTree>
    <p:extLst>
      <p:ext uri="{BB962C8B-B14F-4D97-AF65-F5344CB8AC3E}">
        <p14:creationId xmlns:p14="http://schemas.microsoft.com/office/powerpoint/2010/main" val="267405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8D50B1-6BEE-0155-A01B-DC3A9A999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89858EB-4CD3-FFB8-9299-677937E759C5}"/>
              </a:ext>
            </a:extLst>
          </p:cNvPr>
          <p:cNvSpPr/>
          <p:nvPr/>
        </p:nvSpPr>
        <p:spPr>
          <a:xfrm>
            <a:off x="751441" y="1602911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Below Va a sailplane must be able to withstand: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E9FC21-6C01-584E-9C86-52F43E334FBB}"/>
              </a:ext>
            </a:extLst>
          </p:cNvPr>
          <p:cNvSpPr/>
          <p:nvPr/>
        </p:nvSpPr>
        <p:spPr>
          <a:xfrm>
            <a:off x="683347" y="2559892"/>
            <a:ext cx="1068911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All controls simultaneously moved to full deflection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Any one control moved to full deflection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 5g pull out from a dive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Turns of up to 60o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0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053B66-3FA5-CC8F-7651-523B06B3E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9685CD-6D30-C40B-CCF8-5ECA582FAFF3}"/>
              </a:ext>
            </a:extLst>
          </p:cNvPr>
          <p:cNvSpPr/>
          <p:nvPr/>
        </p:nvSpPr>
        <p:spPr>
          <a:xfrm>
            <a:off x="751441" y="1418085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Below Va a sailplane must be able to withstand: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429DDE-E39E-0042-F8B3-6B0E092C2846}"/>
              </a:ext>
            </a:extLst>
          </p:cNvPr>
          <p:cNvSpPr/>
          <p:nvPr/>
        </p:nvSpPr>
        <p:spPr>
          <a:xfrm>
            <a:off x="751441" y="2423705"/>
            <a:ext cx="1068911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All controls simultaneously moved to full deflection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Any one control moved to full deflection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 5g pull out from a dive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Turns of up to 60o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0E58E3-B56F-09FC-0416-B2F5E4426461}"/>
              </a:ext>
            </a:extLst>
          </p:cNvPr>
          <p:cNvSpPr txBox="1"/>
          <p:nvPr/>
        </p:nvSpPr>
        <p:spPr>
          <a:xfrm>
            <a:off x="751441" y="5322151"/>
            <a:ext cx="10022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BGA Theory of Flight For Glider Pilots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15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B2B291-4B55-62A4-5A70-FF397C9B3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A06697-7549-9C1F-E573-1A9EEC01BD53}"/>
              </a:ext>
            </a:extLst>
          </p:cNvPr>
          <p:cNvSpPr/>
          <p:nvPr/>
        </p:nvSpPr>
        <p:spPr>
          <a:xfrm>
            <a:off x="751441" y="1418085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glider has a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3200" kern="100" baseline="-25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150kt.  What is the fastest speed that the manufacturer must test fly the aircraft to?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2891E-CE83-3C51-E700-75500263F67F}"/>
              </a:ext>
            </a:extLst>
          </p:cNvPr>
          <p:cNvSpPr/>
          <p:nvPr/>
        </p:nvSpPr>
        <p:spPr>
          <a:xfrm>
            <a:off x="751441" y="261464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150kt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159kt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178kt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195kt</a:t>
            </a:r>
          </a:p>
        </p:txBody>
      </p:sp>
    </p:spTree>
    <p:extLst>
      <p:ext uri="{BB962C8B-B14F-4D97-AF65-F5344CB8AC3E}">
        <p14:creationId xmlns:p14="http://schemas.microsoft.com/office/powerpoint/2010/main" val="343100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241DBD-CB71-A336-6DC0-CB94B20CB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962E74-870F-BA49-797C-9F5F4EB2FA07}"/>
              </a:ext>
            </a:extLst>
          </p:cNvPr>
          <p:cNvSpPr/>
          <p:nvPr/>
        </p:nvSpPr>
        <p:spPr>
          <a:xfrm>
            <a:off x="751441" y="1087344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glider has a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3200" kern="100" baseline="-25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150kt.  What is the fastest speed that the manufacturer must test fly the aircraft to?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898B3B-E98A-4268-ED2C-42CA14007741}"/>
              </a:ext>
            </a:extLst>
          </p:cNvPr>
          <p:cNvSpPr/>
          <p:nvPr/>
        </p:nvSpPr>
        <p:spPr>
          <a:xfrm>
            <a:off x="751441" y="2169671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150kt</a:t>
            </a:r>
          </a:p>
          <a:p>
            <a:pPr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159kt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178kt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195kt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C47BBC-E9B4-7D44-4F83-85EEE29FD073}"/>
              </a:ext>
            </a:extLst>
          </p:cNvPr>
          <p:cNvSpPr txBox="1"/>
          <p:nvPr/>
        </p:nvSpPr>
        <p:spPr>
          <a:xfrm>
            <a:off x="751441" y="4849183"/>
            <a:ext cx="10499265" cy="1706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Vd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167kt, </a:t>
            </a:r>
            <a:r>
              <a:rPr lang="en-GB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3200" b="1" kern="100" baseline="-25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0.9x </a:t>
            </a:r>
            <a:r>
              <a:rPr lang="en-GB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3200" b="1" kern="100" baseline="-25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150kt, </a:t>
            </a:r>
            <a:r>
              <a:rPr lang="en-GB" sz="32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GB" sz="3200" b="1" kern="100" baseline="-250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0.95xVd = 159kt</a:t>
            </a:r>
          </a:p>
          <a:p>
            <a:pPr>
              <a:buNone/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NB the 159kt was flown in a brand new aircraft in ideal conditions by a specially trained test pilot…</a:t>
            </a:r>
          </a:p>
        </p:txBody>
      </p:sp>
    </p:spTree>
    <p:extLst>
      <p:ext uri="{BB962C8B-B14F-4D97-AF65-F5344CB8AC3E}">
        <p14:creationId xmlns:p14="http://schemas.microsoft.com/office/powerpoint/2010/main" val="374159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6D832-2DEA-CE68-32B0-893BE237A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096664-3501-ADDD-E353-4AB1A3F1F1F3}"/>
              </a:ext>
            </a:extLst>
          </p:cNvPr>
          <p:cNvSpPr/>
          <p:nvPr/>
        </p:nvSpPr>
        <p:spPr>
          <a:xfrm>
            <a:off x="751441" y="1593182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“Pan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call on the aircraft radio means: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2B5728-A9FC-3589-2C1C-FAB9ADA455D0}"/>
              </a:ext>
            </a:extLst>
          </p:cNvPr>
          <p:cNvSpPr/>
          <p:nvPr/>
        </p:nvSpPr>
        <p:spPr>
          <a:xfrm>
            <a:off x="751441" y="2614640"/>
            <a:ext cx="10689118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Urgent help is required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Immediate help is required</a:t>
            </a:r>
          </a:p>
          <a:p>
            <a:pPr lvl="0"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Help may be required</a:t>
            </a:r>
          </a:p>
          <a:p>
            <a:pPr>
              <a:spcAft>
                <a:spcPts val="18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Help is no longer required</a:t>
            </a:r>
          </a:p>
        </p:txBody>
      </p:sp>
    </p:spTree>
    <p:extLst>
      <p:ext uri="{BB962C8B-B14F-4D97-AF65-F5344CB8AC3E}">
        <p14:creationId xmlns:p14="http://schemas.microsoft.com/office/powerpoint/2010/main" val="110407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20F851-09B0-3AA4-1510-F8FEFD111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AAF98C-7AD8-B3C8-13B8-F24EB4BBEEAE}"/>
              </a:ext>
            </a:extLst>
          </p:cNvPr>
          <p:cNvSpPr/>
          <p:nvPr/>
        </p:nvSpPr>
        <p:spPr>
          <a:xfrm>
            <a:off x="751441" y="1319473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much of your scan should be outside of the cockpit when you are in the circuit?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FB8312-5D2D-D515-9FD7-F21ACFC05FD9}"/>
              </a:ext>
            </a:extLst>
          </p:cNvPr>
          <p:cNvSpPr/>
          <p:nvPr/>
        </p:nvSpPr>
        <p:spPr>
          <a:xfrm>
            <a:off x="751441" y="2614640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50%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75%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85% </a:t>
            </a:r>
          </a:p>
          <a:p>
            <a:pPr lvl="0"/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100%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93803D-50DD-F4AA-8A44-281C4329701C}"/>
              </a:ext>
            </a:extLst>
          </p:cNvPr>
          <p:cNvSpPr txBox="1"/>
          <p:nvPr/>
        </p:nvSpPr>
        <p:spPr>
          <a:xfrm>
            <a:off x="751441" y="5257745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BGA Collision Avoidance advice in 2024 was:  lookout for at least 80% of the time</a:t>
            </a:r>
            <a:endParaRPr lang="en-GB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82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1BF0DA-0B3E-3DAE-590D-817CF016E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FE5C32-6FD2-DD4A-500A-72230DD29D51}"/>
              </a:ext>
            </a:extLst>
          </p:cNvPr>
          <p:cNvSpPr/>
          <p:nvPr/>
        </p:nvSpPr>
        <p:spPr>
          <a:xfrm>
            <a:off x="751441" y="1418085"/>
            <a:ext cx="10689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“Pan </a:t>
            </a:r>
            <a:r>
              <a:rPr lang="en-GB" sz="32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</a:t>
            </a: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call on the aircraft radio means: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F18F7E-0F4C-8E2F-9AC6-E4B7199FC6F5}"/>
              </a:ext>
            </a:extLst>
          </p:cNvPr>
          <p:cNvSpPr/>
          <p:nvPr/>
        </p:nvSpPr>
        <p:spPr>
          <a:xfrm>
            <a:off x="751441" y="2190199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Urgent help is required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Immediate help is required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Help may be required</a:t>
            </a:r>
          </a:p>
          <a:p>
            <a:pPr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Help is no longer required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29B147-C55B-81E4-2FFC-7CF62CE46887}"/>
              </a:ext>
            </a:extLst>
          </p:cNvPr>
          <p:cNvSpPr txBox="1"/>
          <p:nvPr/>
        </p:nvSpPr>
        <p:spPr>
          <a:xfrm>
            <a:off x="751441" y="5163953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per ICAO terminology, Rules of the Air, </a:t>
            </a:r>
          </a:p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Annex 2, Appendix 1</a:t>
            </a:r>
          </a:p>
        </p:txBody>
      </p:sp>
    </p:spTree>
    <p:extLst>
      <p:ext uri="{BB962C8B-B14F-4D97-AF65-F5344CB8AC3E}">
        <p14:creationId xmlns:p14="http://schemas.microsoft.com/office/powerpoint/2010/main" val="321075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9E8AB6-2FB3-1BAA-10B3-8BA5D4E8E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75D0DEB-274E-E077-9036-3F40C27101E1}"/>
              </a:ext>
            </a:extLst>
          </p:cNvPr>
          <p:cNvSpPr/>
          <p:nvPr/>
        </p:nvSpPr>
        <p:spPr>
          <a:xfrm>
            <a:off x="751441" y="1019373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manning the launch point radio.  A power pilot </a:t>
            </a:r>
          </a:p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(G-ABCD) calls to ask if the runway is clear (which it is).  </a:t>
            </a:r>
          </a:p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is the best response?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071D89-5FF1-3A64-E866-02C9B858298D}"/>
              </a:ext>
            </a:extLst>
          </p:cNvPr>
          <p:cNvSpPr/>
          <p:nvPr/>
        </p:nvSpPr>
        <p:spPr>
          <a:xfrm>
            <a:off x="751441" y="2764132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All Clear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G-ABCD, Easterton Ground, Confirm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G-ABCD, Easterton Ground, Affirmative</a:t>
            </a:r>
          </a:p>
          <a:p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G-ABCD, Go Ahead</a:t>
            </a:r>
          </a:p>
        </p:txBody>
      </p:sp>
    </p:spTree>
    <p:extLst>
      <p:ext uri="{BB962C8B-B14F-4D97-AF65-F5344CB8AC3E}">
        <p14:creationId xmlns:p14="http://schemas.microsoft.com/office/powerpoint/2010/main" val="77712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7A2342-4F9E-61BE-94B0-DFAA9D178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39F76-291C-984A-F89C-E570172BE71C}"/>
              </a:ext>
            </a:extLst>
          </p:cNvPr>
          <p:cNvSpPr/>
          <p:nvPr/>
        </p:nvSpPr>
        <p:spPr>
          <a:xfrm>
            <a:off x="751441" y="1019489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manning the launch point radio.  A power pilot </a:t>
            </a:r>
          </a:p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(G-ABCD) calls to ask if the runway is clear (which it is).  </a:t>
            </a:r>
          </a:p>
          <a:p>
            <a:pPr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 following is the best response?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6106-33FF-A186-140F-8CCFAFAF97A2}"/>
              </a:ext>
            </a:extLst>
          </p:cNvPr>
          <p:cNvSpPr/>
          <p:nvPr/>
        </p:nvSpPr>
        <p:spPr>
          <a:xfrm>
            <a:off x="751441" y="2686309"/>
            <a:ext cx="1068911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All Clear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G-ABCD, Easterton Ground, Confirm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G-ABCD, Easterton Ground, Affirm</a:t>
            </a:r>
          </a:p>
          <a:p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G-ABCD, Go Ahead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4DF570-9BA9-79B2-8CDE-AFE4B27E65E5}"/>
              </a:ext>
            </a:extLst>
          </p:cNvPr>
          <p:cNvSpPr txBox="1"/>
          <p:nvPr/>
        </p:nvSpPr>
        <p:spPr>
          <a:xfrm>
            <a:off x="751441" y="5307237"/>
            <a:ext cx="10022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and d) are ambiguous, b) may be interpreted as repeat your message, c) is the best answer</a:t>
            </a:r>
          </a:p>
        </p:txBody>
      </p:sp>
    </p:spTree>
    <p:extLst>
      <p:ext uri="{BB962C8B-B14F-4D97-AF65-F5344CB8AC3E}">
        <p14:creationId xmlns:p14="http://schemas.microsoft.com/office/powerpoint/2010/main" val="182759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DD58E8-54DD-4692-94B2-78DD20633CD3}"/>
              </a:ext>
            </a:extLst>
          </p:cNvPr>
          <p:cNvSpPr/>
          <p:nvPr/>
        </p:nvSpPr>
        <p:spPr>
          <a:xfrm>
            <a:off x="2537663" y="5165864"/>
            <a:ext cx="106891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US" sz="8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fun, fly safe!</a:t>
            </a:r>
            <a:r>
              <a:rPr lang="en-US" sz="36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5CC95D-7E7F-426E-AFA2-928C5F1E6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21" y="1924415"/>
            <a:ext cx="4165600" cy="304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DC0FA4-AF5D-4C13-9943-B9616CADC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865" y="1692136"/>
            <a:ext cx="3044952" cy="3200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E51588-2E95-5453-1464-596A4D4FD5B8}"/>
              </a:ext>
            </a:extLst>
          </p:cNvPr>
          <p:cNvSpPr txBox="1"/>
          <p:nvPr/>
        </p:nvSpPr>
        <p:spPr>
          <a:xfrm>
            <a:off x="4207136" y="757088"/>
            <a:ext cx="52920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380989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8373D2-554F-2E4F-4AC1-8FF27BB7E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69B82A3-4F18-15B6-9155-BC4FE023CFA0}"/>
              </a:ext>
            </a:extLst>
          </p:cNvPr>
          <p:cNvSpPr/>
          <p:nvPr/>
        </p:nvSpPr>
        <p:spPr>
          <a:xfrm>
            <a:off x="673620" y="1044980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hear a powered aircraft broadcast that they are about to join for landing at Easterton on the dead side, what does the dead side mean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04E03B-0D97-73AC-B097-4388F9D19980}"/>
              </a:ext>
            </a:extLst>
          </p:cNvPr>
          <p:cNvSpPr/>
          <p:nvPr/>
        </p:nvSpPr>
        <p:spPr>
          <a:xfrm>
            <a:off x="751441" y="2892546"/>
            <a:ext cx="1068911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downwind side of the runway</a:t>
            </a:r>
          </a:p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opposite side of the runway to where the circuit is to be flown</a:t>
            </a:r>
          </a:p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side nearest the local cemetery</a:t>
            </a:r>
          </a:p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The aircraft will be making a power off approach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56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495B88-4197-3A3F-2EA6-C817A3ACB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34EB72-0032-5D6D-17ED-A9AD63B5AEF8}"/>
              </a:ext>
            </a:extLst>
          </p:cNvPr>
          <p:cNvSpPr/>
          <p:nvPr/>
        </p:nvSpPr>
        <p:spPr>
          <a:xfrm>
            <a:off x="673619" y="888595"/>
            <a:ext cx="10689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hear a powered aircraft broadcast that they are about to join for landing at Easterton on the dead side, what does the dead side mean?</a:t>
            </a:r>
            <a:endParaRPr lang="en-GB" sz="3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1E2E2B-CF0F-1554-7182-F7BF83CEC176}"/>
              </a:ext>
            </a:extLst>
          </p:cNvPr>
          <p:cNvSpPr/>
          <p:nvPr/>
        </p:nvSpPr>
        <p:spPr>
          <a:xfrm>
            <a:off x="751441" y="2458255"/>
            <a:ext cx="1068911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downwind side of the runway</a:t>
            </a:r>
          </a:p>
          <a:p>
            <a:pPr>
              <a:spcAft>
                <a:spcPts val="6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opposite side of the runway to where the circuit is to be flown</a:t>
            </a:r>
          </a:p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side nearest the local cemetery</a:t>
            </a:r>
          </a:p>
          <a:p>
            <a:pPr>
              <a:spcAft>
                <a:spcPts val="6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The aircraft will be making a power off approach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EC1FFF-DF58-AE15-B888-4C175CF1B407}"/>
              </a:ext>
            </a:extLst>
          </p:cNvPr>
          <p:cNvSpPr txBox="1"/>
          <p:nvPr/>
        </p:nvSpPr>
        <p:spPr>
          <a:xfrm>
            <a:off x="751441" y="5294517"/>
            <a:ext cx="104872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But…What side of the runway will the power pilot make their circuit? At Easterton it is usually to the North but circumstances may mean that this changes.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52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4D62E5-7A59-258B-81F0-B2E9E94FC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039B8F-6566-02D6-D1AE-D2393135C762}"/>
              </a:ext>
            </a:extLst>
          </p:cNvPr>
          <p:cNvSpPr/>
          <p:nvPr/>
        </p:nvSpPr>
        <p:spPr>
          <a:xfrm>
            <a:off x="751441" y="1204077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might FLARM give an erroneous direction warning while flying in wave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1A46C-384D-5916-FD55-261D5F7E7210}"/>
              </a:ext>
            </a:extLst>
          </p:cNvPr>
          <p:cNvSpPr/>
          <p:nvPr/>
        </p:nvSpPr>
        <p:spPr>
          <a:xfrm>
            <a:off x="751441" y="2614640"/>
            <a:ext cx="1068911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cold experienced in high wave flights will affect FLARM performance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There is electrical interference from the stratosphere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FLARM is only certified for flight at lower levels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FLARM uses the ground track to determine glider heading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8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BEEC63-971A-382F-119E-AA46D8590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07301B-9E30-F7AF-6677-71FA092E2770}"/>
              </a:ext>
            </a:extLst>
          </p:cNvPr>
          <p:cNvSpPr/>
          <p:nvPr/>
        </p:nvSpPr>
        <p:spPr>
          <a:xfrm>
            <a:off x="751441" y="1204077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might FLARM give an erroneous direction warning while flying in wave</a:t>
            </a:r>
            <a:r>
              <a:rPr lang="en-GB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5DE08-36E4-4377-5BCA-052DE86ECD2B}"/>
              </a:ext>
            </a:extLst>
          </p:cNvPr>
          <p:cNvSpPr/>
          <p:nvPr/>
        </p:nvSpPr>
        <p:spPr>
          <a:xfrm>
            <a:off x="751441" y="2462441"/>
            <a:ext cx="1068911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The cold experienced in high wave flights will affect FLARM performance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There is electrical interference from the stratosphere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FLARM is only certified for flight at lower levels</a:t>
            </a:r>
          </a:p>
          <a:p>
            <a:pPr lvl="0">
              <a:spcAft>
                <a:spcPts val="1200"/>
              </a:spcAft>
            </a:pPr>
            <a:r>
              <a:rPr lang="en-GB" sz="3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FLARM uses the ground track to determine glider heading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DE9F0A-E31D-3E9E-D865-214C09481244}"/>
              </a:ext>
            </a:extLst>
          </p:cNvPr>
          <p:cNvSpPr txBox="1"/>
          <p:nvPr/>
        </p:nvSpPr>
        <p:spPr>
          <a:xfrm>
            <a:off x="847928" y="5690575"/>
            <a:ext cx="104961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wind is strong then the aircraft will require a large heading offset to prevent being drifted back by the wind.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17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D29FAC-8098-E4DA-A991-D3A76E8B2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7E81F38-2354-AA6A-0F20-860EE51FECDB}"/>
              </a:ext>
            </a:extLst>
          </p:cNvPr>
          <p:cNvSpPr/>
          <p:nvPr/>
        </p:nvSpPr>
        <p:spPr>
          <a:xfrm>
            <a:off x="751441" y="1050212"/>
            <a:ext cx="106891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04617B">
                  <a:lumMod val="60000"/>
                  <a:lumOff val="40000"/>
                </a:srgbClr>
              </a:buClr>
              <a:buSzPct val="150000"/>
              <a:defRPr/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of these represent the rolling recency requirements to maintain the validity of a SPL?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985C5-D951-CAEC-6887-4CE1DF2548B9}"/>
              </a:ext>
            </a:extLst>
          </p:cNvPr>
          <p:cNvSpPr/>
          <p:nvPr/>
        </p:nvSpPr>
        <p:spPr>
          <a:xfrm>
            <a:off x="751441" y="2225534"/>
            <a:ext cx="1068911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Within the last 2 years: 5 hours; 15 launches; and two training flights with an FI(S)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Within the last 12 months: 5 launches and 5 hours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Within the last 18 months: 5 hours and at least 1 training flight with an FI(S)</a:t>
            </a:r>
          </a:p>
          <a:p>
            <a:pPr lvl="0">
              <a:spcAft>
                <a:spcPts val="1200"/>
              </a:spcAft>
            </a:pPr>
            <a:r>
              <a:rPr lang="en-GB" sz="32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Within the last 12 months:  5 hours; 5 launches; and at least 1 training flight with an FI(S)</a:t>
            </a:r>
          </a:p>
          <a:p>
            <a:pPr lvl="0"/>
            <a:endParaRPr lang="en-GB" sz="32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37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</TotalTime>
  <Words>2616</Words>
  <Application>Microsoft Office PowerPoint</Application>
  <PresentationFormat>Widescreen</PresentationFormat>
  <Paragraphs>236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Constantia</vt:lpstr>
      <vt:lpstr>Wingdings 2</vt:lpstr>
      <vt:lpstr>Flow</vt:lpstr>
      <vt:lpstr>Safety Evening   31 May 2025  Raising Safety Awareness   Safety Officer John Thomson      </vt:lpstr>
      <vt:lpstr>How Safety Aware Are You?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Briefing – Launch Failures  Assistant Category Instructor Refresher Course 2017   John Thomson</dc:title>
  <dc:creator>Thomson, John A</dc:creator>
  <cp:lastModifiedBy>John Thomson</cp:lastModifiedBy>
  <cp:revision>115</cp:revision>
  <dcterms:created xsi:type="dcterms:W3CDTF">2018-11-13T14:47:13Z</dcterms:created>
  <dcterms:modified xsi:type="dcterms:W3CDTF">2025-06-02T16:42:55Z</dcterms:modified>
</cp:coreProperties>
</file>